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241D73A-B966-45A6-9AE4-2FF0FD84F96A}">
  <a:tblStyle styleId="{A241D73A-B966-45A6-9AE4-2FF0FD84F96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F03A9B4-92EE-46B7-A132-85B161917890}"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slideMaster" Target="slideMasters/slideMaster1.xml"/><Relationship Id="rId19" Type="http://schemas.openxmlformats.org/officeDocument/2006/relationships/font" Target="fonts/PlusJakartaSansMedium-boldItalic.fntdata"/><Relationship Id="rId6" Type="http://schemas.openxmlformats.org/officeDocument/2006/relationships/slideMaster" Target="slideMasters/slideMaster2.xml"/><Relationship Id="rId18"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60f2ac8815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60f2ac881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478c004d39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478c004d39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Anglicization Before the American Revolution</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38613" y="1815338"/>
          <a:ext cx="3000000" cy="3000000"/>
        </p:xfrm>
        <a:graphic>
          <a:graphicData uri="http://schemas.openxmlformats.org/drawingml/2006/table">
            <a:tbl>
              <a:tblPr>
                <a:noFill/>
                <a:tableStyleId>{A241D73A-B966-45A6-9AE4-2FF0FD84F96A}</a:tableStyleId>
              </a:tblPr>
              <a:tblGrid>
                <a:gridCol w="5484150"/>
                <a:gridCol w="1628250"/>
              </a:tblGrid>
              <a:tr h="63813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1760 in Boston, colonists gathered to hear the proclamation of a new king, George III. They vowed “all Faith and constant Obedience, with all hearty and humble Affection" and hoped that the monarch would have many "happy Years to Reign over us." The proclamation concluded with a resounding, "God save the King!" The crowd erupted in huzzahs, militiamen fired three volleys in the air, and the harbor fort discharged cannon. In the evening, bonfires blazed, </a:t>
                      </a:r>
                      <a:r>
                        <a:rPr lang="en" sz="1100">
                          <a:solidFill>
                            <a:schemeClr val="dk1"/>
                          </a:solidFill>
                          <a:latin typeface="Inter"/>
                          <a:ea typeface="Inter"/>
                          <a:cs typeface="Inter"/>
                          <a:sym typeface="Inter"/>
                        </a:rPr>
                        <a:t>fireworks</a:t>
                      </a:r>
                      <a:r>
                        <a:rPr lang="en" sz="1100">
                          <a:solidFill>
                            <a:schemeClr val="dk1"/>
                          </a:solidFill>
                          <a:latin typeface="Inter"/>
                          <a:ea typeface="Inter"/>
                          <a:cs typeface="Inter"/>
                          <a:sym typeface="Inter"/>
                        </a:rPr>
                        <a:t> lit up the skies, and candles illuminated the windows of the town. A Bostonian noted, "I have been here about sixteen years and I don't know of one single man but would risque his life and property to serve King George the Third." Colonists rejoiced in the British </a:t>
                      </a:r>
                      <a:r>
                        <a:rPr lang="en" sz="1100">
                          <a:solidFill>
                            <a:schemeClr val="dk1"/>
                          </a:solidFill>
                          <a:latin typeface="Inter"/>
                          <a:ea typeface="Inter"/>
                          <a:cs typeface="Inter"/>
                          <a:sym typeface="Inter"/>
                        </a:rPr>
                        <a:t>constitution</a:t>
                      </a:r>
                      <a:r>
                        <a:rPr lang="en" sz="1100">
                          <a:solidFill>
                            <a:schemeClr val="dk1"/>
                          </a:solidFill>
                          <a:latin typeface="Inter"/>
                          <a:ea typeface="Inter"/>
                          <a:cs typeface="Inter"/>
                          <a:sym typeface="Inter"/>
                        </a:rPr>
                        <a:t>, which provided a benevolent monarchy to promote </a:t>
                      </a:r>
                      <a:r>
                        <a:rPr lang="en" sz="1100">
                          <a:solidFill>
                            <a:schemeClr val="dk1"/>
                          </a:solidFill>
                          <a:latin typeface="Inter"/>
                          <a:ea typeface="Inter"/>
                          <a:cs typeface="Inter"/>
                          <a:sym typeface="Inter"/>
                        </a:rPr>
                        <a:t>prosperity</a:t>
                      </a:r>
                      <a:r>
                        <a:rPr lang="en" sz="1100">
                          <a:solidFill>
                            <a:schemeClr val="dk1"/>
                          </a:solidFill>
                          <a:latin typeface="Inter"/>
                          <a:ea typeface="Inter"/>
                          <a:cs typeface="Inter"/>
                          <a:sym typeface="Inter"/>
                        </a:rPr>
                        <a:t>, defend their liberties, and protect the Protestant faith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During the early eighteenth century, the colonies and Britain became more closely intertwined in a shared empire in which </a:t>
                      </a:r>
                      <a:r>
                        <a:rPr lang="en" sz="1100">
                          <a:solidFill>
                            <a:schemeClr val="dk1"/>
                          </a:solidFill>
                          <a:latin typeface="Inter"/>
                          <a:ea typeface="Inter"/>
                          <a:cs typeface="Inter"/>
                          <a:sym typeface="Inter"/>
                        </a:rPr>
                        <a:t>political</a:t>
                      </a:r>
                      <a:r>
                        <a:rPr lang="en" sz="1100">
                          <a:solidFill>
                            <a:schemeClr val="dk1"/>
                          </a:solidFill>
                          <a:latin typeface="Inter"/>
                          <a:ea typeface="Inter"/>
                          <a:cs typeface="Inter"/>
                          <a:sym typeface="Inter"/>
                        </a:rPr>
                        <a:t>, economic, cultural, and military initiatives came from the great metropolis of London… Rather than thinking of themselves as a distinct new people in America, colonists proudly claimed the status of Britons who lived west of the Atlantic [a process referred to as anglicization].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…Colonists idealized the king as their champion against their Catholic enemies, the French and Spanish, for politics and religion were entangled in colonial </a:t>
                      </a:r>
                      <a:r>
                        <a:rPr lang="en" sz="1100">
                          <a:solidFill>
                            <a:schemeClr val="dk1"/>
                          </a:solidFill>
                          <a:latin typeface="Inter"/>
                          <a:ea typeface="Inter"/>
                          <a:cs typeface="Inter"/>
                          <a:sym typeface="Inter"/>
                        </a:rPr>
                        <a:t>culture</a:t>
                      </a:r>
                      <a:r>
                        <a:rPr lang="en" sz="1100">
                          <a:solidFill>
                            <a:schemeClr val="dk1"/>
                          </a:solidFill>
                          <a:latin typeface="Inter"/>
                          <a:ea typeface="Inter"/>
                          <a:cs typeface="Inter"/>
                          <a:sym typeface="Inter"/>
                        </a:rPr>
                        <a:t>. By comparison, colonists felt little fondness for Parliament, where they had no representatives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great British victories in the Seven Years War [French and Indian War] had thrilled the colonists, who danced around bonfires, fired volleys of cannon, rang church bells, lit up the sky with fireworks… Far from seeking independence, colonists cherished the liberties, military security, and profitable trade provided by a triumphant empire. Addressing Boston's town meeting in 1763, James Otis praised the war for strengthening colonial ties to the empire: "We in America have certainly abundant reason to rejoice. ... The true interests of Great Britain and her plantations are mutual, and what God in his providence has united, let no man dare attempt to pull asunder." A year later be added, "We love, esteem and reverence our mother country and adore our king" </a:t>
                      </a:r>
                      <a:r>
                        <a:rPr b="1" lang="en" sz="1100">
                          <a:solidFill>
                            <a:schemeClr val="dk1"/>
                          </a:solidFill>
                          <a:latin typeface="Inter"/>
                          <a:ea typeface="Inter"/>
                          <a:cs typeface="Inter"/>
                          <a:sym typeface="Inter"/>
                        </a:rPr>
                        <a:t>(C)</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Source: Alan Taylor, </a:t>
                      </a:r>
                      <a:r>
                        <a:rPr i="1" lang="en" sz="1100">
                          <a:solidFill>
                            <a:schemeClr val="dk1"/>
                          </a:solidFill>
                          <a:latin typeface="Halant"/>
                          <a:ea typeface="Halant"/>
                          <a:cs typeface="Halant"/>
                          <a:sym typeface="Halant"/>
                        </a:rPr>
                        <a:t>American Revolutions: A Continental History, 1750-1804</a:t>
                      </a:r>
                      <a:r>
                        <a:rPr lang="en" sz="1100">
                          <a:solidFill>
                            <a:schemeClr val="dk1"/>
                          </a:solidFill>
                          <a:latin typeface="Halant"/>
                          <a:ea typeface="Halant"/>
                          <a:cs typeface="Halant"/>
                          <a:sym typeface="Halant"/>
                        </a:rPr>
                        <a:t>, 2016</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Describe colonists’ opinions of Great Britain in 1760. Cite evidence.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Why didn’t colonists appreciate Parliament as much as they loved the king?</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How did colonists feel about Great Britain in 1763-64? Why?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0" y="916261"/>
            <a:ext cx="5439000" cy="8502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a:t>
            </a:r>
            <a:endParaRPr sz="1100">
              <a:latin typeface="Inter"/>
              <a:ea typeface="Inter"/>
              <a:cs typeface="Inter"/>
              <a:sym typeface="Inter"/>
            </a:endParaRPr>
          </a:p>
        </p:txBody>
      </p:sp>
      <p:pic>
        <p:nvPicPr>
          <p:cNvPr id="105" name="Google Shape;105;p25" title="Context@2x transparent.png"/>
          <p:cNvPicPr preferRelativeResize="0"/>
          <p:nvPr/>
        </p:nvPicPr>
        <p:blipFill rotWithShape="1">
          <a:blip r:embed="rId4">
            <a:alphaModFix/>
          </a:blip>
          <a:srcRect b="0" l="0" r="0" t="0"/>
          <a:stretch/>
        </p:blipFill>
        <p:spPr>
          <a:xfrm>
            <a:off x="812725" y="916261"/>
            <a:ext cx="850200" cy="850200"/>
          </a:xfrm>
          <a:prstGeom prst="rect">
            <a:avLst/>
          </a:prstGeom>
          <a:noFill/>
          <a:ln>
            <a:noFill/>
          </a:ln>
        </p:spPr>
      </p:pic>
      <p:sp>
        <p:nvSpPr>
          <p:cNvPr id="106" name="Google Shape;106;p25"/>
          <p:cNvSpPr txBox="1"/>
          <p:nvPr/>
        </p:nvSpPr>
        <p:spPr>
          <a:xfrm>
            <a:off x="453750" y="8498225"/>
            <a:ext cx="6864900" cy="8502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From Celebration to Separation prediction:</a:t>
            </a:r>
            <a:endParaRPr sz="1200">
              <a:solidFill>
                <a:schemeClr val="dk1"/>
              </a:solidFill>
              <a:latin typeface="Inter"/>
              <a:ea typeface="Inter"/>
              <a:cs typeface="Inter"/>
              <a:sym typeface="Inter"/>
            </a:endParaRPr>
          </a:p>
        </p:txBody>
      </p:sp>
      <p:sp>
        <p:nvSpPr>
          <p:cNvPr id="107" name="Google Shape;107;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26"/>
          <p:cNvSpPr txBox="1"/>
          <p:nvPr/>
        </p:nvSpPr>
        <p:spPr>
          <a:xfrm>
            <a:off x="0" y="0"/>
            <a:ext cx="7772400" cy="1089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4: The American Revolution (1754-1783)</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a:t>
            </a:r>
            <a:endParaRPr sz="1500">
              <a:solidFill>
                <a:srgbClr val="000000"/>
              </a:solidFill>
              <a:latin typeface="Plus Jakarta Sans Medium"/>
              <a:ea typeface="Plus Jakarta Sans Medium"/>
              <a:cs typeface="Plus Jakarta Sans Medium"/>
              <a:sym typeface="Plus Jakarta Sans Medium"/>
            </a:endParaRPr>
          </a:p>
        </p:txBody>
      </p:sp>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6" name="Google Shape;116;p26"/>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17" name="Google Shape;117;p26"/>
          <p:cNvSpPr txBox="1"/>
          <p:nvPr/>
        </p:nvSpPr>
        <p:spPr>
          <a:xfrm>
            <a:off x="656996" y="2835595"/>
            <a:ext cx="6458400" cy="7749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300">
                <a:solidFill>
                  <a:srgbClr val="000000"/>
                </a:solidFill>
                <a:latin typeface="Halant"/>
                <a:ea typeface="Halant"/>
                <a:cs typeface="Halant"/>
                <a:sym typeface="Halant"/>
              </a:rPr>
              <a:t>Directions: </a:t>
            </a:r>
            <a:r>
              <a:rPr lang="en" sz="1300">
                <a:solidFill>
                  <a:srgbClr val="000000"/>
                </a:solidFill>
                <a:latin typeface="Halant"/>
                <a:ea typeface="Halant"/>
                <a:cs typeface="Halant"/>
                <a:sym typeface="Halant"/>
              </a:rPr>
              <a:t>Develop one question about the </a:t>
            </a:r>
            <a:r>
              <a:rPr lang="en" sz="1300">
                <a:latin typeface="Halant"/>
                <a:ea typeface="Halant"/>
                <a:cs typeface="Halant"/>
                <a:sym typeface="Halant"/>
              </a:rPr>
              <a:t>reading on Anglicization </a:t>
            </a:r>
            <a:r>
              <a:rPr lang="en" sz="1300">
                <a:solidFill>
                  <a:srgbClr val="000000"/>
                </a:solidFill>
                <a:latin typeface="Halant"/>
                <a:ea typeface="Halant"/>
                <a:cs typeface="Halant"/>
                <a:sym typeface="Halant"/>
              </a:rPr>
              <a:t>for each Depth of Knowledge (DOK) level. </a:t>
            </a:r>
            <a:r>
              <a:rPr lang="en" sz="1300">
                <a:latin typeface="Halant"/>
                <a:ea typeface="Halant"/>
                <a:cs typeface="Halant"/>
                <a:sym typeface="Halant"/>
              </a:rPr>
              <a:t>Your DOK 3 and 4 questions can be prediction questions related to the coming American Revolution.</a:t>
            </a:r>
            <a:endParaRPr sz="1300">
              <a:solidFill>
                <a:srgbClr val="000000"/>
              </a:solidFill>
              <a:latin typeface="Halant"/>
              <a:ea typeface="Halant"/>
              <a:cs typeface="Halant"/>
              <a:sym typeface="Halant"/>
            </a:endParaRPr>
          </a:p>
        </p:txBody>
      </p:sp>
      <p:sp>
        <p:nvSpPr>
          <p:cNvPr id="118" name="Google Shape;118;p26"/>
          <p:cNvSpPr txBox="1"/>
          <p:nvPr/>
        </p:nvSpPr>
        <p:spPr>
          <a:xfrm>
            <a:off x="687650" y="7218623"/>
            <a:ext cx="6397200" cy="2096100"/>
          </a:xfrm>
          <a:prstGeom prst="rect">
            <a:avLst/>
          </a:prstGeom>
          <a:noFill/>
          <a:ln cap="flat" cmpd="sng" w="9525">
            <a:solidFill>
              <a:srgbClr val="B7B7B7"/>
            </a:solidFill>
            <a:prstDash val="solid"/>
            <a:round/>
            <a:headEnd len="sm" w="sm" type="none"/>
            <a:tailEnd len="sm" w="sm" type="none"/>
          </a:ln>
        </p:spPr>
        <p:txBody>
          <a:bodyPr anchorCtr="0" anchor="t" bIns="109750" lIns="109750" spcFirstLastPara="1" rIns="109750" wrap="square" tIns="109750">
            <a:noAutofit/>
          </a:bodyPr>
          <a:lstStyle/>
          <a:p>
            <a:pPr indent="0" lvl="0" marL="0" rtl="0" algn="l">
              <a:spcBef>
                <a:spcPts val="0"/>
              </a:spcBef>
              <a:spcAft>
                <a:spcPts val="0"/>
              </a:spcAft>
              <a:buClr>
                <a:srgbClr val="000000"/>
              </a:buClr>
              <a:buSzPts val="1000"/>
              <a:buFont typeface="Arial"/>
              <a:buNone/>
            </a:pPr>
            <a:r>
              <a:rPr lang="en" sz="1200">
                <a:solidFill>
                  <a:srgbClr val="000000"/>
                </a:solidFill>
                <a:latin typeface="Inter"/>
                <a:ea typeface="Inter"/>
                <a:cs typeface="Inter"/>
                <a:sym typeface="Inter"/>
              </a:rPr>
              <a:t>Switch</a:t>
            </a:r>
            <a:r>
              <a:rPr lang="en" sz="1200">
                <a:latin typeface="Inter"/>
                <a:ea typeface="Inter"/>
                <a:cs typeface="Inter"/>
                <a:sym typeface="Inter"/>
              </a:rPr>
              <a:t> </a:t>
            </a:r>
            <a:r>
              <a:rPr lang="en" sz="1200">
                <a:solidFill>
                  <a:srgbClr val="000000"/>
                </a:solidFill>
                <a:latin typeface="Inter"/>
                <a:ea typeface="Inter"/>
                <a:cs typeface="Inter"/>
                <a:sym typeface="Inter"/>
              </a:rPr>
              <a:t>DOK questions with a partner. Answer their DOK 3 question using CER.</a:t>
            </a:r>
            <a:endParaRPr i="1" sz="1200">
              <a:solidFill>
                <a:srgbClr val="000000"/>
              </a:solidFill>
              <a:latin typeface="Inter"/>
              <a:ea typeface="Inter"/>
              <a:cs typeface="Inter"/>
              <a:sym typeface="Inter"/>
            </a:endParaRPr>
          </a:p>
        </p:txBody>
      </p:sp>
      <p:sp>
        <p:nvSpPr>
          <p:cNvPr id="119" name="Google Shape;119;p26"/>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20" name="Google Shape;120;p26"/>
          <p:cNvGraphicFramePr/>
          <p:nvPr/>
        </p:nvGraphicFramePr>
        <p:xfrm>
          <a:off x="657000" y="3610475"/>
          <a:ext cx="3000000" cy="3000000"/>
        </p:xfrm>
        <a:graphic>
          <a:graphicData uri="http://schemas.openxmlformats.org/drawingml/2006/table">
            <a:tbl>
              <a:tblPr>
                <a:noFill/>
                <a:tableStyleId>{9F03A9B4-92EE-46B7-A132-85B161917890}</a:tableStyleId>
              </a:tblPr>
              <a:tblGrid>
                <a:gridCol w="3198650"/>
                <a:gridCol w="3198650"/>
              </a:tblGrid>
              <a:tr h="1710625">
                <a:tc>
                  <a:txBody>
                    <a:bodyPr/>
                    <a:lstStyle/>
                    <a:p>
                      <a:pPr indent="0" lvl="0" marL="0" rtl="0" algn="ctr">
                        <a:spcBef>
                          <a:spcPts val="0"/>
                        </a:spcBef>
                        <a:spcAft>
                          <a:spcPts val="0"/>
                        </a:spcAft>
                        <a:buNone/>
                      </a:pPr>
                      <a:r>
                        <a:rPr b="1" lang="en" sz="19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Explicit to the Text</a:t>
                      </a:r>
                      <a:endParaRPr b="1" sz="13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None/>
                      </a:pPr>
                      <a:r>
                        <a:rPr b="1" lang="en" sz="19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Implicit to the Text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r>
              <a:tr h="1710625">
                <a:tc>
                  <a:txBody>
                    <a:bodyPr/>
                    <a:lstStyle/>
                    <a:p>
                      <a:pPr indent="0" lvl="0" marL="0" rtl="0" algn="ctr">
                        <a:spcBef>
                          <a:spcPts val="0"/>
                        </a:spcBef>
                        <a:spcAft>
                          <a:spcPts val="0"/>
                        </a:spcAft>
                        <a:buNone/>
                      </a:pPr>
                      <a:r>
                        <a:rPr b="1" lang="en" sz="19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Abstract and related to the Text</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p>
                      <a:pPr indent="0" lvl="0" marL="0" rtl="0" algn="l">
                        <a:spcBef>
                          <a:spcPts val="0"/>
                        </a:spcBef>
                        <a:spcAft>
                          <a:spcPts val="0"/>
                        </a:spcAft>
                        <a:buNone/>
                      </a:pPr>
                      <a:r>
                        <a:t/>
                      </a:r>
                      <a:endParaRPr b="1" sz="13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None/>
                      </a:pPr>
                      <a:r>
                        <a:rPr b="1" lang="en" sz="19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Abstract and not related to the text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r>
            </a:tbl>
          </a:graphicData>
        </a:graphic>
      </p:graphicFrame>
      <p:sp>
        <p:nvSpPr>
          <p:cNvPr id="121" name="Google Shape;121;p26"/>
          <p:cNvSpPr txBox="1"/>
          <p:nvPr/>
        </p:nvSpPr>
        <p:spPr>
          <a:xfrm>
            <a:off x="731000" y="1639338"/>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i="1" lang="en" sz="1700">
                <a:solidFill>
                  <a:schemeClr val="dk1"/>
                </a:solidFill>
                <a:latin typeface="Inter"/>
                <a:ea typeface="Inter"/>
                <a:cs typeface="Inter"/>
                <a:sym typeface="Inter"/>
              </a:rPr>
              <a:t>How did colonists’ identity as British define the years directly preceding the American Revolution?</a:t>
            </a:r>
            <a:endParaRPr i="1" sz="17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